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57" r:id="rId3"/>
    <p:sldId id="259" r:id="rId4"/>
    <p:sldId id="280" r:id="rId5"/>
    <p:sldId id="281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4" r:id="rId21"/>
    <p:sldId id="295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8C2C0-B7B4-40C8-9CC4-5FB6AA5A3592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8B01-71C1-484E-823B-370569783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F0F711-8D31-4058-ADDD-E785B28286E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CA99-E90E-4178-A90D-A6463659269B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398C-6FAD-4FBB-BEE0-BBE7E7045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5geografiya.net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81.radikal.ru/1003/60/1c683b58c6f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7.jpeg"/><Relationship Id="rId4" Type="http://schemas.openxmlformats.org/officeDocument/2006/relationships/hyperlink" Target="http://www.transsib.ru/Photo/Dvost/8523o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B%D0%B4%D0%B0_(%D1%80%D0%B5%D0%BA%D0%B0)" TargetMode="External"/><Relationship Id="rId3" Type="http://schemas.openxmlformats.org/officeDocument/2006/relationships/hyperlink" Target="http://ru.wikipedia.org/wiki/1706_%D0%B3%D0%BE%D0%B4" TargetMode="External"/><Relationship Id="rId7" Type="http://schemas.openxmlformats.org/officeDocument/2006/relationships/hyperlink" Target="http://ru.wikipedia.org/wiki/%D0%9A%D1%80%D0%B5%D1%81%D1%82%D1%8C%D1%8F%D0%BD%D0%B5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707_%D0%B3%D0%BE%D0%B4" TargetMode="External"/><Relationship Id="rId5" Type="http://schemas.openxmlformats.org/officeDocument/2006/relationships/hyperlink" Target="http://ru.wikipedia.org/wiki/%D0%95%D0%BD%D0%B8%D1%81%D0%B5%D0%B9_(%D1%80%D0%B5%D0%BA%D0%B0)" TargetMode="External"/><Relationship Id="rId10" Type="http://schemas.openxmlformats.org/officeDocument/2006/relationships/slide" Target="slide3.xml"/><Relationship Id="rId4" Type="http://schemas.openxmlformats.org/officeDocument/2006/relationships/hyperlink" Target="http://ru.wikipedia.org/wiki/%D0%9F%D1%91%D1%82%D1%80_%D0%9F%D0%B5%D1%80%D0%B2%D1%8B%D0%B9" TargetMode="External"/><Relationship Id="rId9" Type="http://schemas.openxmlformats.org/officeDocument/2006/relationships/hyperlink" Target="http://ru.wikipedia.org/wiki/%D0%9A%D1%80%D0%B0%D1%81%D0%BD%D0%BE%D1%82%D1%83%D1%80%D0%B0%D0%BD%D1%81%D0%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-fotki.yandex.ru/get/25/mik7800.0/0_f0d1_d1eb468d_XL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624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foto-video.ru/images/Lyskin_chukotka/mys_deznev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10" Type="http://schemas.openxmlformats.org/officeDocument/2006/relationships/slide" Target="slide20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501092" cy="35718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  <a:t>Интеллектуальная игра  </a:t>
            </a:r>
            <a:b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Verdana" pitchFamily="34" charset="0"/>
              </a:rPr>
              <a:t>«</a:t>
            </a:r>
            <a:r>
              <a:rPr lang="ru-RU" sz="6000" b="1" dirty="0" smtClean="0">
                <a:solidFill>
                  <a:srgbClr val="C00000"/>
                </a:solidFill>
              </a:rPr>
              <a:t>Русские казаки – первопроходцы в Сибири</a:t>
            </a:r>
            <a:r>
              <a:rPr lang="ru-RU" sz="4000" b="1" dirty="0" smtClean="0">
                <a:solidFill>
                  <a:srgbClr val="C00000"/>
                </a:solidFill>
                <a:latin typeface="Verdana" pitchFamily="34" charset="0"/>
              </a:rPr>
              <a:t>»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6148" name="Рисунок 3" descr="BS01080_.WMF"/>
          <p:cNvSpPr>
            <a:spLocks noChangeAspect="1"/>
          </p:cNvSpPr>
          <p:nvPr/>
        </p:nvSpPr>
        <p:spPr bwMode="auto">
          <a:xfrm>
            <a:off x="214313" y="4429125"/>
            <a:ext cx="308292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>
            <a:hlinkClick r:id="rId2" tooltip=" Каталог презентаций "/>
          </p:cNvPr>
          <p:cNvSpPr/>
          <p:nvPr/>
        </p:nvSpPr>
        <p:spPr>
          <a:xfrm>
            <a:off x="3568700" y="6477000"/>
            <a:ext cx="20066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5geografiya.net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357298"/>
            <a:ext cx="61436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Verdana" pitchFamily="34" charset="0"/>
              </a:rPr>
              <a:t>1-40</a:t>
            </a:r>
            <a:r>
              <a:rPr lang="ru-RU" sz="5400" b="1" dirty="0" smtClean="0">
                <a:latin typeface="Verdana" pitchFamily="34" charset="0"/>
              </a:rPr>
              <a:t> – </a:t>
            </a:r>
          </a:p>
          <a:p>
            <a:r>
              <a:rPr lang="ru-RU" sz="5400" b="1" dirty="0" smtClean="0">
                <a:latin typeface="Verdana" pitchFamily="34" charset="0"/>
              </a:rPr>
              <a:t>Что такое                        «</a:t>
            </a:r>
            <a:r>
              <a:rPr lang="ru-RU" sz="5400" b="1" dirty="0" err="1" smtClean="0">
                <a:latin typeface="Verdana" pitchFamily="34" charset="0"/>
              </a:rPr>
              <a:t>коча</a:t>
            </a:r>
            <a:r>
              <a:rPr lang="ru-RU" sz="5400" b="1" dirty="0" smtClean="0">
                <a:latin typeface="Verdana" pitchFamily="34" charset="0"/>
              </a:rPr>
              <a:t>»?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071942"/>
            <a:ext cx="381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00034" y="214290"/>
            <a:ext cx="81439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 разных говорах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кочмора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кочмара) – это судно, приспособленное как для плавания по битому льду, так и для волока от одной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реки до другой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 корпус, по форме напоминающий скорлупу ореха. Такая конструкция предохраняла судно от разрушения при столкновении с крупными льдинами. Когда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застревал во льдах, его не сжимало, а просто выдавливало на поверхность, и судно могло дрейфовать вместе со льдами.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071538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285720" y="571480"/>
            <a:ext cx="85725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Verdana" pitchFamily="34" charset="0"/>
              </a:rPr>
              <a:t>2-10</a:t>
            </a:r>
            <a:r>
              <a:rPr lang="ru-RU" sz="4400" b="1" dirty="0" smtClean="0">
                <a:latin typeface="Verdana" pitchFamily="34" charset="0"/>
              </a:rPr>
              <a:t> </a:t>
            </a:r>
            <a:r>
              <a:rPr lang="ru-RU" sz="4400" b="1" dirty="0">
                <a:latin typeface="Verdana" pitchFamily="34" charset="0"/>
              </a:rPr>
              <a:t>– Именем какого путешественника назван город, железнодорожная станция в Амурской области, </a:t>
            </a:r>
            <a:r>
              <a:rPr lang="ru-RU" sz="4400" b="1" dirty="0" smtClean="0">
                <a:latin typeface="Verdana" pitchFamily="34" charset="0"/>
              </a:rPr>
              <a:t>край </a:t>
            </a:r>
            <a:r>
              <a:rPr lang="ru-RU" sz="4400" b="1" dirty="0">
                <a:latin typeface="Verdana" pitchFamily="34" charset="0"/>
              </a:rPr>
              <a:t>на востоке России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04"/>
            <a:ext cx="4795836" cy="364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257675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Verdana" pitchFamily="34" charset="0"/>
              </a:rPr>
              <a:t>Хабаровск.</a:t>
            </a:r>
          </a:p>
        </p:txBody>
      </p:sp>
      <p:sp>
        <p:nvSpPr>
          <p:cNvPr id="65540" name="Содержимое 2"/>
          <p:cNvSpPr>
            <a:spLocks noGrp="1"/>
          </p:cNvSpPr>
          <p:nvPr>
            <p:ph idx="4294967295"/>
          </p:nvPr>
        </p:nvSpPr>
        <p:spPr>
          <a:xfrm>
            <a:off x="0" y="4214812"/>
            <a:ext cx="8858280" cy="2428897"/>
          </a:xfrm>
        </p:spPr>
        <p:txBody>
          <a:bodyPr rtlCol="0">
            <a:normAutofit fontScale="47500" lnSpcReduction="20000"/>
          </a:bodyPr>
          <a:lstStyle/>
          <a:p>
            <a:pPr marL="640080" lvl="1" indent="-27432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/>
              <a:t>	</a:t>
            </a:r>
            <a:r>
              <a:rPr lang="ru-RU" sz="5900" b="1" dirty="0" smtClean="0">
                <a:latin typeface="Verdana" pitchFamily="34" charset="0"/>
              </a:rPr>
              <a:t>Центр Хабаровского края. Город основан в 1858 году на месте бывшего зимовья землепроходца Ерофея Павловича Хабарова, побывавшего в этих местах в 1648 году.</a:t>
            </a:r>
          </a:p>
        </p:txBody>
      </p:sp>
      <p:pic>
        <p:nvPicPr>
          <p:cNvPr id="17412" name="Picture 4" descr="Картинка 6 из 1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142984"/>
            <a:ext cx="2364152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домой 5">
            <a:hlinkClick r:id="rId6" action="ppaction://hlinksldjump" highlightClick="1"/>
          </p:cNvPr>
          <p:cNvSpPr/>
          <p:nvPr/>
        </p:nvSpPr>
        <p:spPr>
          <a:xfrm>
            <a:off x="8143900" y="5786454"/>
            <a:ext cx="899540" cy="97097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2-20 </a:t>
            </a:r>
            <a:r>
              <a:rPr lang="ru-RU" sz="3600" b="1" dirty="0" smtClean="0">
                <a:latin typeface="Verdana" pitchFamily="34" charset="0"/>
              </a:rPr>
              <a:t> - Это был первый русский город за </a:t>
            </a:r>
            <a:r>
              <a:rPr lang="ru-RU" sz="3600" b="1" dirty="0">
                <a:latin typeface="Verdana" pitchFamily="34" charset="0"/>
              </a:rPr>
              <a:t>П</a:t>
            </a:r>
            <a:r>
              <a:rPr lang="ru-RU" sz="3600" b="1" dirty="0" smtClean="0">
                <a:latin typeface="Verdana" pitchFamily="34" charset="0"/>
              </a:rPr>
              <a:t>олярным кругом и в Восточной Сибири, основанный в 1601 году на высоком берегу реки Таз как центр торговли пушниной.</a:t>
            </a:r>
          </a:p>
          <a:p>
            <a:r>
              <a:rPr lang="ru-RU" sz="3600" b="1" dirty="0" smtClean="0">
                <a:latin typeface="Verdana" pitchFamily="34" charset="0"/>
              </a:rPr>
              <a:t>Назовите этот город.</a:t>
            </a:r>
            <a:endParaRPr lang="ru-RU" sz="3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571480"/>
            <a:ext cx="3081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Мангазея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1643051"/>
            <a:ext cx="7858180" cy="42165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был первый русский город за Полярным кругом и в Восточной Сибири.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Мангазея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была основана в 1601 году на правом высоком берегу реки Таз, в 300 километрах от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Тазовской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губы Карского моря. </a:t>
            </a:r>
            <a:r>
              <a:rPr lang="ru-RU" sz="3200" b="1" dirty="0" smtClean="0"/>
              <a:t>После пожара город перенесён </a:t>
            </a:r>
            <a:r>
              <a:rPr lang="ru-RU" sz="3200" b="1" dirty="0"/>
              <a:t>на новое место (до 1780 название Новая </a:t>
            </a:r>
            <a:r>
              <a:rPr lang="ru-RU" sz="3200" b="1" dirty="0" err="1"/>
              <a:t>Мангазея</a:t>
            </a:r>
            <a:r>
              <a:rPr lang="ru-RU" sz="3200" b="1" dirty="0"/>
              <a:t>, ныне село Туруханск — райцентр Красноярского края).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2-30</a:t>
            </a:r>
            <a:r>
              <a:rPr lang="ru-RU" sz="3200" b="1" dirty="0" smtClean="0">
                <a:latin typeface="Verdana" pitchFamily="34" charset="0"/>
              </a:rPr>
              <a:t> – В 1628 году был основан острог, который в течение 80 лет оставался самым южным городом русских в Восточной Сибири.</a:t>
            </a:r>
            <a:r>
              <a:rPr lang="ru-RU" sz="3200" b="1" dirty="0">
                <a:latin typeface="Verdana" pitchFamily="34" charset="0"/>
              </a:rPr>
              <a:t> </a:t>
            </a:r>
            <a:r>
              <a:rPr lang="ru-RU" sz="3200" b="1" dirty="0" smtClean="0">
                <a:latin typeface="Verdana" pitchFamily="34" charset="0"/>
              </a:rPr>
              <a:t>С этим городом можно познакомиться с помощью российской купюры достоинством в 10 рублей. </a:t>
            </a:r>
          </a:p>
          <a:p>
            <a:r>
              <a:rPr lang="ru-RU" sz="3200" b="1" dirty="0" smtClean="0">
                <a:latin typeface="Verdana" pitchFamily="34" charset="0"/>
              </a:rPr>
              <a:t>О каком городе идёт речь?</a:t>
            </a:r>
            <a:endParaRPr lang="ru-RU" sz="3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214290"/>
            <a:ext cx="3677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Красноярск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Картинка 3 из 1083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929198"/>
            <a:ext cx="387224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8-tub-ru.yandex.net/i?id=361884722-47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216979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14612" y="1142984"/>
            <a:ext cx="592935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 1619г. был поставлен Енисейский острог Для защиты с юга подступов к Енисейску и водному пути были основаны другие остроги.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Казак Андрей Дубенский со своим отрядом в 1628 году основал острог Красный Яр, как опорный пункт для закрепления русских на Среднем Енисее.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Статус города Красноярск получил в 1690 году, когда Сибирь была окончательно присоединена к России.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500034" y="564357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2-40</a:t>
            </a:r>
            <a:r>
              <a:rPr lang="ru-RU" sz="3200" b="1" dirty="0" smtClean="0">
                <a:latin typeface="Verdana" pitchFamily="34" charset="0"/>
              </a:rPr>
              <a:t> – Енисейскими казаками был заложен Абаканский острог. Однако к современному Абакану поселение казаков никакого отношения не имеет. </a:t>
            </a:r>
          </a:p>
          <a:p>
            <a:r>
              <a:rPr lang="ru-RU" sz="3200" b="1" dirty="0" smtClean="0">
                <a:latin typeface="Verdana" pitchFamily="34" charset="0"/>
              </a:rPr>
              <a:t>Какой посёлок сейчас стоит на месте основания Абаканского острога?</a:t>
            </a:r>
            <a:endParaRPr lang="ru-RU" sz="3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инка 12 из 7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429132"/>
            <a:ext cx="3836756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1706 год"/>
              </a:rPr>
              <a:t>1706 году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был принят указ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Пётр Первый"/>
              </a:rPr>
              <a:t>Петра Первого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строительстве в устье Абакана на левом берегу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Енисей (река)"/>
              </a:rPr>
              <a:t>Енисея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нового острога.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Однако, прибыв в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1707 год"/>
              </a:rPr>
              <a:t>1707 году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с экспедицией на место предполагаемого строительства, её руководители обнаружили, что это место для строительства непригодно — мало пахотных мест, где могли бы поселиться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Крестьяне"/>
              </a:rPr>
              <a:t>крестьяне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отсутствует лес, который необходим для строительства, а берега реки слишком низкие и весной затапливаются.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этим было решено искать более подходящее место для постройки острога.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было выбрано место на противоположном, правом, берегу Енисея, значительно ниже по течению, в устье реки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Сыда (река)"/>
              </a:rPr>
              <a:t>Сыда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Однако острог был назван, как и предполагалось, Абаканским. Под этим названием он и вошёл в исторические документы.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дальнейшем на месте строительства острога постепенно возникло село Абаканское, впоследствии — 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Краснотуранск"/>
              </a:rPr>
              <a:t>Краснотуранское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52862" y="4929198"/>
            <a:ext cx="3492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</a:rPr>
              <a:t>Краснотуранск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10" action="ppaction://hlinksldjump" highlightClick="1"/>
          </p:cNvPr>
          <p:cNvSpPr/>
          <p:nvPr/>
        </p:nvSpPr>
        <p:spPr>
          <a:xfrm>
            <a:off x="7929586" y="57150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icture 3" descr="C:\Documents and Settings\Любовь\Рабочий стол\картинки\MP00021_.WMF"/>
          <p:cNvSpPr>
            <a:spLocks noChangeAspect="1" noChangeArrowheads="1"/>
          </p:cNvSpPr>
          <p:nvPr/>
        </p:nvSpPr>
        <p:spPr bwMode="auto">
          <a:xfrm>
            <a:off x="2428875" y="785813"/>
            <a:ext cx="4000500" cy="48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92922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 eaLnBrk="1" hangingPunct="1"/>
            <a:r>
              <a:rPr lang="ru-RU" sz="3200" dirty="0" smtClean="0">
                <a:latin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Verdana" pitchFamily="34" charset="0"/>
              </a:rPr>
              <a:t>Задачи: </a:t>
            </a:r>
            <a:br>
              <a:rPr lang="ru-RU" sz="32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</a:rPr>
              <a:t>углубление и расширение знаний по истории исследования и изучения России; </a:t>
            </a:r>
            <a:br>
              <a:rPr lang="ru-RU" sz="2800" b="1" dirty="0" smtClean="0">
                <a:solidFill>
                  <a:srgbClr val="C00000"/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</a:rPr>
              <a:t>развитие речевых, мыслительных умений при работе с источниками географической и исторической информации, а также умений выделять существенные факты и события.</a:t>
            </a:r>
            <a:endParaRPr lang="ru-RU" sz="3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8001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Verdana" pitchFamily="34" charset="0"/>
              </a:rPr>
              <a:t>3-10 </a:t>
            </a:r>
            <a:r>
              <a:rPr lang="ru-RU" sz="4400" b="1" dirty="0">
                <a:latin typeface="Verdana" pitchFamily="34" charset="0"/>
              </a:rPr>
              <a:t>- В честь кого названа Северная оконечность (мыс) полуострова Таймыр и самая северная материковая точка </a:t>
            </a:r>
            <a:r>
              <a:rPr lang="ru-RU" sz="4400" b="1" dirty="0" smtClean="0">
                <a:latin typeface="Verdana" pitchFamily="34" charset="0"/>
              </a:rPr>
              <a:t>Евразии? </a:t>
            </a:r>
            <a:endParaRPr lang="ru-RU" sz="4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57159" y="2857496"/>
            <a:ext cx="8786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Verdana" pitchFamily="34" charset="0"/>
              </a:rPr>
              <a:t>Достигнут впервые участником </a:t>
            </a:r>
          </a:p>
          <a:p>
            <a:r>
              <a:rPr lang="ru-RU" sz="2400" b="1" dirty="0" smtClean="0">
                <a:latin typeface="Verdana" pitchFamily="34" charset="0"/>
              </a:rPr>
              <a:t>Великой Северной </a:t>
            </a:r>
            <a:r>
              <a:rPr lang="ru-RU" sz="2400" b="1" dirty="0">
                <a:latin typeface="Verdana" pitchFamily="34" charset="0"/>
              </a:rPr>
              <a:t>экспедиции  штурманом С. И. Челюскиным </a:t>
            </a:r>
          </a:p>
          <a:p>
            <a:r>
              <a:rPr lang="ru-RU" sz="2400" b="1" dirty="0">
                <a:latin typeface="Verdana" pitchFamily="34" charset="0"/>
              </a:rPr>
              <a:t>вместе с казаками </a:t>
            </a:r>
            <a:r>
              <a:rPr lang="ru-RU" sz="2400" b="1" dirty="0" err="1">
                <a:latin typeface="Verdana" pitchFamily="34" charset="0"/>
              </a:rPr>
              <a:t>Фофановым</a:t>
            </a:r>
            <a:r>
              <a:rPr lang="ru-RU" sz="2400" b="1" dirty="0">
                <a:latin typeface="Verdana" pitchFamily="34" charset="0"/>
              </a:rPr>
              <a:t> и Гороховым в 1742 году. </a:t>
            </a:r>
            <a:endParaRPr lang="ru-RU" sz="2400" b="1" dirty="0" smtClean="0">
              <a:latin typeface="Verdana" pitchFamily="34" charset="0"/>
            </a:endParaRPr>
          </a:p>
          <a:p>
            <a:r>
              <a:rPr lang="ru-RU" sz="2400" b="1" dirty="0" smtClean="0">
                <a:latin typeface="Verdana" pitchFamily="34" charset="0"/>
              </a:rPr>
              <a:t>К </a:t>
            </a:r>
            <a:r>
              <a:rPr lang="ru-RU" sz="2400" b="1" dirty="0">
                <a:latin typeface="Verdana" pitchFamily="34" charset="0"/>
              </a:rPr>
              <a:t>100-летию экспедиции мыс был переименован Русским географическим обществом из мыса Восточно-Северный в мыс Челюскин. </a:t>
            </a:r>
          </a:p>
        </p:txBody>
      </p:sp>
      <p:pic>
        <p:nvPicPr>
          <p:cNvPr id="4" name="Picture 2" descr="Картинка 5 из 3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4572032" cy="2988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929190" y="357166"/>
            <a:ext cx="3857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Verdana" pitchFamily="34" charset="0"/>
              </a:rPr>
              <a:t>мыс  Челюскин</a:t>
            </a:r>
            <a:endParaRPr lang="ru-RU" sz="4400" dirty="0"/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43900" y="5857892"/>
            <a:ext cx="756664" cy="8572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3-20</a:t>
            </a:r>
            <a:r>
              <a:rPr lang="ru-RU" sz="3600" b="1" dirty="0" smtClean="0">
                <a:latin typeface="Verdana" pitchFamily="34" charset="0"/>
              </a:rPr>
              <a:t> – Кто в поисках новых промысловых угодий и для достижения реки Анадырь организовал морскую экспедицию в которой принимал участие Семён Иванович Дежнёв?</a:t>
            </a:r>
            <a:endParaRPr lang="ru-RU" sz="3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500042"/>
            <a:ext cx="8286808" cy="4278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Попов Федот Алексеев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русский землепроходец. В 1647 в поисках новых промысловых угодий и для достижения р. Анадырь организовал морскую экспедицию, в которой принимал участие Семён 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Дежнев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Из-за тяжёлых ледовых условий экспедиция потерпела неудачу. В 1648 вместе с Дежневым повторил попытку пройти морем в устье р. Анадырь. Экспедиция вышла из устья Колымы, проплыла вдоль морского побережья на восток и прошла через Берингов пролив. Попов достиг Камчатки, где погиб.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929198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Имя Попова незаслуженно забыто. Славу открытия прохода из </a:t>
            </a:r>
            <a:r>
              <a:rPr lang="ru-RU" sz="2800" b="1" i="1" dirty="0" smtClean="0"/>
              <a:t>Северного Ледовитого</a:t>
            </a:r>
            <a:r>
              <a:rPr lang="ru-RU" sz="2800" b="1" dirty="0" smtClean="0"/>
              <a:t> в Тихий океан он по праву делит с Семёном Дежнёвым.</a:t>
            </a:r>
            <a:endParaRPr lang="ru-RU" sz="28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899540" cy="8995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3-30</a:t>
            </a:r>
            <a:r>
              <a:rPr lang="ru-RU" sz="3600" b="1" dirty="0" smtClean="0">
                <a:latin typeface="Verdana" pitchFamily="34" charset="0"/>
              </a:rPr>
              <a:t> - Назовите фамилию енисейского казачьего сотника, который основал Ленский острог (Якутск), ставший основной базой дальнейшего освоения Восточной Сибири</a:t>
            </a:r>
            <a:endParaRPr lang="ru-RU" sz="3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айл:Y-ostro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142984"/>
            <a:ext cx="33401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57158" y="357166"/>
            <a:ext cx="5143536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Начало городу Якутску положил Ленский  острог, основанный на правом берегу Лены в </a:t>
            </a:r>
            <a:r>
              <a:rPr lang="ru-RU" sz="2800" b="1" dirty="0" smtClean="0">
                <a:solidFill>
                  <a:srgbClr val="11545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1632 году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отрядом енисейских казаков во главе с сотником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Петром Бекетовым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Поступил на государеву службу в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1624"/>
              </a:rPr>
              <a:t>1624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году в стрелецкий полк. В Сибирь был направлен в 1627 году.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071942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Ленский острог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7786710" y="564357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14356"/>
            <a:ext cx="65008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</a:rPr>
              <a:t>3-40</a:t>
            </a:r>
            <a:r>
              <a:rPr lang="ru-RU" sz="4000" b="1" dirty="0" smtClean="0">
                <a:latin typeface="Verdana" pitchFamily="34" charset="0"/>
              </a:rPr>
              <a:t> – Какая фамилия была у сибирского первопроходца Ермака?</a:t>
            </a:r>
            <a:endParaRPr lang="ru-RU" sz="4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iplz.ru/photo/erma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292895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86116" y="428604"/>
            <a:ext cx="5429288" cy="541686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"Родом неизвестный..."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Фамилия Ермака полностью не установлена, однако в те времена многие русские именовались по отцу или по кличке. Его величали либо Ермаком Тимофеевым, либо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Ермолаем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Тимофеевичем Токмаком.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Самое интересное то, что его имя Василий заменено прозвищем Ермак, а фамилия Аленин и вовсе редко употреблялась. Так и остался он в памяти народной как Ермак Тимофеевич — атаман казацкий.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428596" y="564357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42984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4-10</a:t>
            </a:r>
            <a:r>
              <a:rPr lang="ru-RU" sz="3600" b="1" dirty="0" smtClean="0">
                <a:latin typeface="Verdana" pitchFamily="34" charset="0"/>
              </a:rPr>
              <a:t> – Когда-то этот мыс называли «Большой каменный нос». </a:t>
            </a:r>
          </a:p>
          <a:p>
            <a:r>
              <a:rPr lang="ru-RU" sz="3600" b="1" dirty="0" smtClean="0">
                <a:latin typeface="Verdana" pitchFamily="34" charset="0"/>
              </a:rPr>
              <a:t>Как называется этот мыс в настоящее время?</a:t>
            </a:r>
            <a:endParaRPr lang="ru-RU" sz="36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Картинка 28 из 1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214554"/>
            <a:ext cx="4492545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Семен Дежнёв и его спутники оказались возле скалистого горного массива, за которым берег круто поворачивал на юг. В донесении якутскому воеводе Дежнёв назвал этот массив «Большим Каменным Носом»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71678"/>
            <a:ext cx="45005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Джеймс Кук, побывавший в Беринговом проливе в 1778 г., дал мысу название «Восточный».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Сто лет спустя, в 1879 г., шведский полярный исследователь Нильс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Норденшельд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предложил назвать крайнюю северо-восточную точку Евразии именем сибирского казака Семена Дежнёва.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7500958" y="564357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3759044"/>
                <a:gridCol w="1523666"/>
                <a:gridCol w="1321180"/>
                <a:gridCol w="1118691"/>
                <a:gridCol w="1421419"/>
              </a:tblGrid>
              <a:tr h="18097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Реки, озёра, моря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2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3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4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5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2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Населенные пункты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 остроги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6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7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8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9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82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Имя и фамилия первопроходцев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0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1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2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3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682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Разное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4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5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6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hlinkClick r:id="rId17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4-20</a:t>
            </a:r>
            <a:r>
              <a:rPr lang="ru-RU" sz="3600" b="1" dirty="0" smtClean="0">
                <a:latin typeface="Verdana" pitchFamily="34" charset="0"/>
              </a:rPr>
              <a:t> – Александр Пушкин назвал его «Камчатским Ермаком», а Степан </a:t>
            </a:r>
            <a:r>
              <a:rPr lang="ru-RU" sz="3600" b="1" dirty="0" err="1" smtClean="0">
                <a:latin typeface="Verdana" pitchFamily="34" charset="0"/>
              </a:rPr>
              <a:t>Крашенников</a:t>
            </a:r>
            <a:r>
              <a:rPr lang="ru-RU" sz="3600" b="1" dirty="0" smtClean="0">
                <a:latin typeface="Verdana" pitchFamily="34" charset="0"/>
              </a:rPr>
              <a:t> «</a:t>
            </a:r>
            <a:r>
              <a:rPr lang="ru-RU" sz="3600" b="1" dirty="0" err="1" smtClean="0">
                <a:latin typeface="Verdana" pitchFamily="34" charset="0"/>
              </a:rPr>
              <a:t>Обретателем</a:t>
            </a:r>
            <a:r>
              <a:rPr lang="ru-RU" sz="3600" b="1" dirty="0" smtClean="0">
                <a:latin typeface="Verdana" pitchFamily="34" charset="0"/>
              </a:rPr>
              <a:t> Камчатки»</a:t>
            </a:r>
          </a:p>
          <a:p>
            <a:r>
              <a:rPr lang="ru-RU" sz="3600" b="1" dirty="0" smtClean="0">
                <a:latin typeface="Verdana" pitchFamily="34" charset="0"/>
              </a:rPr>
              <a:t>О ком идёт речь?</a:t>
            </a:r>
            <a:endParaRPr lang="ru-RU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Владимир Атласов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00240"/>
            <a:ext cx="7358114" cy="410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1697 году Владимир Атласов открыл и описал Камчатку и Курильские острова, открыв тем самым период интенсивного исследования берегов и островов Тихого океана. Именно донесения Атласова о Камчатке заинтересовали Петра I, и он распорядился организовать экспедицию к "неведомым землям", руководителем которой был назначен </a:t>
            </a:r>
            <a:r>
              <a:rPr lang="ru-RU" sz="2800" dirty="0" err="1"/>
              <a:t>Витус</a:t>
            </a:r>
            <a:r>
              <a:rPr lang="ru-RU" sz="2800" dirty="0"/>
              <a:t> Беринг.</a:t>
            </a:r>
          </a:p>
        </p:txBody>
      </p:sp>
      <p:pic>
        <p:nvPicPr>
          <p:cNvPr id="4" name="Рисунок 3" descr="Картинка 1 из 2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42852"/>
            <a:ext cx="2109792" cy="283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715272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57232"/>
            <a:ext cx="75009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</a:rPr>
              <a:t>4-30</a:t>
            </a:r>
            <a:r>
              <a:rPr lang="ru-RU" sz="4000" b="1" dirty="0" smtClean="0">
                <a:latin typeface="Verdana" pitchFamily="34" charset="0"/>
              </a:rPr>
              <a:t> – Как в прошлые века назывались «белые пятна» на картах – ещё не открытые территории?</a:t>
            </a:r>
            <a:endParaRPr lang="ru-RU" sz="4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500042"/>
            <a:ext cx="8001056" cy="52783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Terra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Incognita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Древним были известны только три части света: Европа, Азия и Африка, которые омывались единым неделимым Океаном-Морем. Но вот в конце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XV века Колумб открыл Новый Свет – Америку. Началась эпоха великих открытий. Как никогда прежде, развивалась картографическая наука. Появились десятки карт и глобусов, на которые наносились земли давно известные, вновь открытые  и воображаемые. Неисследованные места стали на картах обозначаться латинскими словами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инкогнита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что значит «неизвестная земля».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58148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Verdana" pitchFamily="34" charset="0"/>
              </a:rPr>
              <a:t>4-40</a:t>
            </a:r>
            <a:r>
              <a:rPr lang="ru-RU" sz="4800" b="1" dirty="0" smtClean="0">
                <a:latin typeface="Verdana" pitchFamily="34" charset="0"/>
              </a:rPr>
              <a:t> – Как оценило заслуги Семёна Дежнёва Российское правительство?</a:t>
            </a:r>
            <a:endParaRPr lang="ru-RU" sz="48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642918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заслуги Семёна Дежнёва Российское правительство</a:t>
            </a:r>
            <a:r>
              <a:rPr lang="ru-RU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ыплатило ему жалование   за 19 лет и присвоило звание атамана.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только через 81 год на карте России появилось изображение северо-востока Сибири.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174750" y="290513"/>
            <a:ext cx="7969250" cy="923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Дежнев Семен Иванович     </a:t>
            </a:r>
            <a:r>
              <a:rPr lang="ru-RU" sz="1800" b="1" dirty="0">
                <a:latin typeface="Verdana" pitchFamily="34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</a:rPr>
              <a:t>р. около 1605 —1673)</a:t>
            </a:r>
            <a:endParaRPr lang="ru-RU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63" name="Rectangle 6"/>
          <p:cNvSpPr>
            <a:spLocks noGrp="1"/>
          </p:cNvSpPr>
          <p:nvPr>
            <p:ph type="body"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500" smtClean="0"/>
              <a:t/>
            </a:r>
            <a:br>
              <a:rPr lang="ru-RU" sz="1500" smtClean="0"/>
            </a:br>
            <a:endParaRPr lang="ru-RU" sz="1500" smtClean="0"/>
          </a:p>
        </p:txBody>
      </p:sp>
      <p:pic>
        <p:nvPicPr>
          <p:cNvPr id="15364" name="Рисунок 4" descr="дежнев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90" y="1214438"/>
            <a:ext cx="2493105" cy="342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2643188" y="1285875"/>
            <a:ext cx="6143625" cy="5000625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/>
                </a:solidFill>
              </a:rPr>
              <a:t>русский землепроходец-мореход.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/>
                </a:solidFill>
              </a:rPr>
              <a:t> В начале 40-х гг. 17 в. участвовал в походах по Крайнему Северу </a:t>
            </a:r>
            <a:r>
              <a:rPr lang="ru-RU" sz="2000" dirty="0" smtClean="0">
                <a:solidFill>
                  <a:schemeClr val="tx1"/>
                </a:solidFill>
              </a:rPr>
              <a:t>Сибири.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1648 Д. совместно с Поповым (Федотом Алексеевым) совершил плавание из Колымы вокруг Чукотского полуострова в Берингово море, пройдя впервые и фактически открыв Берингов пролив.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1"/>
                </a:solidFill>
              </a:rPr>
              <a:t> В последующие годы продолжал службу на </a:t>
            </a:r>
            <a:r>
              <a:rPr lang="ru-RU" sz="2000" dirty="0" smtClean="0">
                <a:solidFill>
                  <a:schemeClr val="tx1"/>
                </a:solidFill>
              </a:rPr>
              <a:t>северо-востоке </a:t>
            </a:r>
            <a:r>
              <a:rPr lang="ru-RU" sz="2000" dirty="0">
                <a:solidFill>
                  <a:schemeClr val="tx1"/>
                </a:solidFill>
              </a:rPr>
              <a:t>Сибири. </a:t>
            </a:r>
            <a:r>
              <a:rPr lang="ru-RU" sz="2000" dirty="0" smtClean="0">
                <a:solidFill>
                  <a:schemeClr val="tx1"/>
                </a:solidFill>
              </a:rPr>
              <a:t>Дежнёв </a:t>
            </a:r>
            <a:r>
              <a:rPr lang="ru-RU" sz="2000" dirty="0">
                <a:solidFill>
                  <a:schemeClr val="tx1"/>
                </a:solidFill>
              </a:rPr>
              <a:t>составил чертёж р. Анадырь и части р. </a:t>
            </a:r>
            <a:r>
              <a:rPr lang="ru-RU" sz="2000" dirty="0" err="1">
                <a:solidFill>
                  <a:schemeClr val="tx1"/>
                </a:solidFill>
              </a:rPr>
              <a:t>Анюй</a:t>
            </a:r>
            <a:r>
              <a:rPr lang="ru-RU" sz="2000" dirty="0">
                <a:solidFill>
                  <a:schemeClr val="tx1"/>
                </a:solidFill>
              </a:rPr>
              <a:t> и в челобитных описал своё плавание и природу </a:t>
            </a:r>
            <a:r>
              <a:rPr lang="ru-RU" sz="2000" dirty="0" err="1">
                <a:solidFill>
                  <a:schemeClr val="tx1"/>
                </a:solidFill>
              </a:rPr>
              <a:t>Анадырского</a:t>
            </a:r>
            <a:r>
              <a:rPr lang="ru-RU" sz="2000" dirty="0">
                <a:solidFill>
                  <a:schemeClr val="tx1"/>
                </a:solidFill>
              </a:rPr>
              <a:t> края.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1664—65 был в Москве и получил чин казачьего атамана</a:t>
            </a:r>
            <a:r>
              <a:rPr lang="ru-RU" sz="2000" dirty="0" smtClean="0">
                <a:solidFill>
                  <a:schemeClr val="tx1"/>
                </a:solidFill>
              </a:rPr>
              <a:t>..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2"/>
          <p:cNvSpPr>
            <a:spLocks noChangeArrowheads="1"/>
          </p:cNvSpPr>
          <p:nvPr/>
        </p:nvSpPr>
        <p:spPr bwMode="auto">
          <a:xfrm>
            <a:off x="428625" y="285750"/>
            <a:ext cx="83581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Verdana" pitchFamily="34" charset="0"/>
              </a:rPr>
              <a:t>1-10</a:t>
            </a:r>
            <a:r>
              <a:rPr lang="ru-RU" sz="4800" b="1" dirty="0" smtClean="0">
                <a:latin typeface="Verdana" pitchFamily="34" charset="0"/>
              </a:rPr>
              <a:t> </a:t>
            </a:r>
            <a:r>
              <a:rPr lang="ru-RU" sz="4800" b="1" dirty="0">
                <a:latin typeface="Verdana" pitchFamily="34" charset="0"/>
              </a:rPr>
              <a:t>- Назовите русского землепроходца, первооткрывателя Дальнего Востока, Охотского моря и острова Сахалин.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Заголовок 2"/>
          <p:cNvSpPr>
            <a:spLocks noGrp="1"/>
          </p:cNvSpPr>
          <p:nvPr>
            <p:ph type="title"/>
          </p:nvPr>
        </p:nvSpPr>
        <p:spPr>
          <a:xfrm>
            <a:off x="2928926" y="1428736"/>
            <a:ext cx="4686304" cy="603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300" b="1" dirty="0" smtClean="0">
                <a:solidFill>
                  <a:srgbClr val="FF0000"/>
                </a:solidFill>
                <a:latin typeface="Verdana" pitchFamily="34" charset="0"/>
              </a:rPr>
              <a:t>Москвитин </a:t>
            </a:r>
            <a:br>
              <a:rPr lang="ru-RU" sz="43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4300" b="1" dirty="0" smtClean="0">
                <a:solidFill>
                  <a:srgbClr val="FF0000"/>
                </a:solidFill>
                <a:latin typeface="Verdana" pitchFamily="34" charset="0"/>
              </a:rPr>
              <a:t>Иван </a:t>
            </a:r>
            <a:br>
              <a:rPr lang="ru-RU" sz="43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4300" b="1" dirty="0" smtClean="0">
                <a:solidFill>
                  <a:srgbClr val="FF0000"/>
                </a:solidFill>
                <a:latin typeface="Verdana" pitchFamily="34" charset="0"/>
              </a:rPr>
              <a:t>Юрьевич</a:t>
            </a:r>
          </a:p>
        </p:txBody>
      </p:sp>
      <p:sp>
        <p:nvSpPr>
          <p:cNvPr id="52227" name="Содержимое 3"/>
          <p:cNvSpPr>
            <a:spLocks noGrp="1"/>
          </p:cNvSpPr>
          <p:nvPr>
            <p:ph sz="quarter" idx="1"/>
          </p:nvPr>
        </p:nvSpPr>
        <p:spPr>
          <a:xfrm>
            <a:off x="714348" y="3143248"/>
            <a:ext cx="8229600" cy="355441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600" b="1" dirty="0" smtClean="0">
                <a:latin typeface="Verdana" pitchFamily="34" charset="0"/>
              </a:rPr>
              <a:t>Русский землепроходец, томский казак. В 1639 году отряд Москвитина перешел хребет </a:t>
            </a:r>
            <a:r>
              <a:rPr lang="ru-RU" sz="3600" b="1" dirty="0" err="1" smtClean="0">
                <a:latin typeface="Verdana" pitchFamily="34" charset="0"/>
              </a:rPr>
              <a:t>Джугджур</a:t>
            </a:r>
            <a:r>
              <a:rPr lang="ru-RU" sz="3600" b="1" dirty="0" smtClean="0">
                <a:latin typeface="Verdana" pitchFamily="34" charset="0"/>
              </a:rPr>
              <a:t> и достиг побережья Охотского моря. </a:t>
            </a:r>
          </a:p>
        </p:txBody>
      </p:sp>
      <p:pic>
        <p:nvPicPr>
          <p:cNvPr id="4" name="Рисунок 3" descr="Картинка 1 из 8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994616" cy="315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001024" y="5929330"/>
            <a:ext cx="928662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Verdana" pitchFamily="34" charset="0"/>
              </a:rPr>
              <a:t>1-20</a:t>
            </a:r>
            <a:r>
              <a:rPr lang="ru-RU" sz="3600" b="1" dirty="0" smtClean="0">
                <a:latin typeface="Verdana" pitchFamily="34" charset="0"/>
              </a:rPr>
              <a:t> – Про это озеро говорят «Жемчужина Сибири», «Священное море», «Сибирский феномен».</a:t>
            </a:r>
          </a:p>
          <a:p>
            <a:r>
              <a:rPr lang="ru-RU" sz="3600" b="1" dirty="0" smtClean="0">
                <a:latin typeface="Verdana" pitchFamily="34" charset="0"/>
              </a:rPr>
              <a:t>Кто первым из землепроходцев увидел </a:t>
            </a:r>
          </a:p>
          <a:p>
            <a:r>
              <a:rPr lang="ru-RU" sz="3600" b="1" dirty="0" smtClean="0">
                <a:latin typeface="Verdana" pitchFamily="34" charset="0"/>
              </a:rPr>
              <a:t>это величайшее озеро?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5-tub-ru.yandex.net/i?id=305807333-05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000504"/>
            <a:ext cx="3714771" cy="268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14348" y="571480"/>
            <a:ext cx="7572428" cy="3323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Казачьего пятидесятника,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тобольского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казака, землепроходца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Курбата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Афанасьевича Иванова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считают первооткрывателем жемчужины Восточной Сибири – озера Байкал и автором первой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карты Байкала.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857232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1-30</a:t>
            </a:r>
            <a:r>
              <a:rPr lang="ru-RU" sz="3200" b="1" dirty="0" smtClean="0">
                <a:latin typeface="Verdana" pitchFamily="34" charset="0"/>
              </a:rPr>
              <a:t> – Прошел от реки Лены на Амур. Он первым спустился по Амуру до моря, открыл Амурский лиман, Сахалинский залив, собрал очень ценные сведения о народах, живущих по Амуру – </a:t>
            </a:r>
            <a:r>
              <a:rPr lang="ru-RU" sz="3200" b="1" dirty="0" err="1" smtClean="0">
                <a:latin typeface="Verdana" pitchFamily="34" charset="0"/>
              </a:rPr>
              <a:t>даурах</a:t>
            </a:r>
            <a:r>
              <a:rPr lang="ru-RU" sz="3200" b="1" dirty="0" smtClean="0">
                <a:latin typeface="Verdana" pitchFamily="34" charset="0"/>
              </a:rPr>
              <a:t>, </a:t>
            </a:r>
            <a:r>
              <a:rPr lang="ru-RU" sz="3200" b="1" dirty="0" err="1" smtClean="0">
                <a:latin typeface="Verdana" pitchFamily="34" charset="0"/>
              </a:rPr>
              <a:t>дючерах</a:t>
            </a:r>
            <a:r>
              <a:rPr lang="ru-RU" sz="3200" b="1" dirty="0" smtClean="0">
                <a:latin typeface="Verdana" pitchFamily="34" charset="0"/>
              </a:rPr>
              <a:t>, нанайцах, нивхах. </a:t>
            </a:r>
          </a:p>
          <a:p>
            <a:r>
              <a:rPr lang="ru-RU" sz="3200" b="1" dirty="0" smtClean="0">
                <a:latin typeface="Verdana" pitchFamily="34" charset="0"/>
              </a:rPr>
              <a:t>О каком первопроходце идёт речь?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инка 2 из 2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214422"/>
            <a:ext cx="2600325" cy="353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500042"/>
            <a:ext cx="535785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Поярков Василий Данилович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землепроходец. В 1643—1646 годах руководил отрядом, который впервые проник в бассейн реки Амур, открыл реки Зея,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Амурско-Зейскую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равнину, среднее и нижнее течение реки Амур до устья. Собрал ценные сведения о природе и населении Приамурья.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6438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987</Words>
  <Application>Microsoft Office PowerPoint</Application>
  <PresentationFormat>Экран (4:3)</PresentationFormat>
  <Paragraphs>121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Интеллектуальная игра    «Русские казаки – первопроходцы в Сибири»</vt:lpstr>
      <vt:lpstr> Задачи:  углубление и расширение знаний по истории исследования и изучения России;  развитие речевых, мыслительных умений при работе с источниками географической и исторической информации, а также умений выделять существенные факты и события.</vt:lpstr>
      <vt:lpstr>Слайд 3</vt:lpstr>
      <vt:lpstr>Слайд 4</vt:lpstr>
      <vt:lpstr>Москвитин  Иван  Юрьевич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Хабаровск.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Дежнев Семен Иванович     (р. около 1605 —1673)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«Русские казаки – первопроходцы в Сибири»</dc:title>
  <dc:creator>User</dc:creator>
  <cp:lastModifiedBy>XTreme.ws</cp:lastModifiedBy>
  <cp:revision>27</cp:revision>
  <dcterms:created xsi:type="dcterms:W3CDTF">2012-04-16T10:03:32Z</dcterms:created>
  <dcterms:modified xsi:type="dcterms:W3CDTF">2017-12-12T19:53:01Z</dcterms:modified>
</cp:coreProperties>
</file>